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hyperlink" Target="https://icksw.tistory.com/151" TargetMode="External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153" name="쿼리 평가 엔진…"/>
          <p:cNvSpPr txBox="1"/>
          <p:nvPr/>
        </p:nvSpPr>
        <p:spPr>
          <a:xfrm>
            <a:off x="7601659" y="4171619"/>
            <a:ext cx="11971221" cy="574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쿼리 평가 엔진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버퍼 매니저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디스크 용량 매니저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트랜잭션 매니저와 락 매니저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리커버리 매니저</a:t>
            </a:r>
          </a:p>
        </p:txBody>
      </p:sp>
      <p:sp>
        <p:nvSpPr>
          <p:cNvPr id="154" name="Dingbat Check"/>
          <p:cNvSpPr/>
          <p:nvPr/>
        </p:nvSpPr>
        <p:spPr>
          <a:xfrm>
            <a:off x="4321261" y="145672"/>
            <a:ext cx="1016310" cy="96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69" name="실행 계획 확인 방법…"/>
          <p:cNvSpPr txBox="1"/>
          <p:nvPr/>
        </p:nvSpPr>
        <p:spPr>
          <a:xfrm>
            <a:off x="7601659" y="4736143"/>
            <a:ext cx="11971221" cy="461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실행 계획 확인 방법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테이블 풀 스캔의 실행 계획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인덱스 스캔의 실행 계획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간단한 테이블 결합의 실행 계획</a:t>
            </a:r>
          </a:p>
        </p:txBody>
      </p:sp>
      <p:sp>
        <p:nvSpPr>
          <p:cNvPr id="270" name="Dingbat Check"/>
          <p:cNvSpPr/>
          <p:nvPr/>
        </p:nvSpPr>
        <p:spPr>
          <a:xfrm>
            <a:off x="5539354" y="1585236"/>
            <a:ext cx="1016310" cy="96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SQL 구문 지연이 발생했을 때, 실행 계획을 살펴보자."/>
          <p:cNvSpPr txBox="1"/>
          <p:nvPr/>
        </p:nvSpPr>
        <p:spPr>
          <a:xfrm>
            <a:off x="10302571" y="960436"/>
            <a:ext cx="6950661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4800" indent="-304800" algn="l">
              <a:buSzPct val="123000"/>
              <a:buChar char="⭐️"/>
            </a:lvl1pPr>
          </a:lstStyle>
          <a:p>
            <a:pPr/>
            <a:r>
              <a:t> SQL 구문 지연이 발생했을 때, 실행 계획을 살펴보자.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75" name="Dingbat Check"/>
          <p:cNvSpPr/>
          <p:nvPr/>
        </p:nvSpPr>
        <p:spPr>
          <a:xfrm>
            <a:off x="3966907" y="2205356"/>
            <a:ext cx="1016310" cy="96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직접 힌트 구를 사용할 줄도 알아야 함  (최적화를 옵티마이저 말고도 내가 할 수도!)  그러기 위해서는 1) 어떠한 접근 경로로 데이터를 검색하는줄 알아야 함 2) 어떤 테이블 설정이 효율적인지 알아야 함 3) 어떤 실행 계획이 나올지 예측할 수 있어야 함"/>
          <p:cNvSpPr txBox="1"/>
          <p:nvPr/>
        </p:nvSpPr>
        <p:spPr>
          <a:xfrm>
            <a:off x="6094615" y="4553848"/>
            <a:ext cx="14905361" cy="539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⭐️"/>
              <a:defRPr sz="5400"/>
            </a:pPr>
            <a:r>
              <a:t> 직접 힌트 구를 사용할 줄도 알아야 함 </a:t>
            </a:r>
            <a:br/>
            <a:r>
              <a:t>(최적화를 옵티마이저 말고도 내가 할 수도!)</a:t>
            </a:r>
            <a:br/>
            <a:r>
              <a:t> 그러기 위해서는</a:t>
            </a:r>
            <a:br/>
            <a:r>
              <a:t>1) 어떠한 접근 경로로 데이터를 검색하는줄 알아야 함</a:t>
            </a:r>
            <a:br/>
            <a:r>
              <a:t>2) 어떤 테이블 설정이 효율적인지 알아야 함</a:t>
            </a:r>
            <a:br/>
            <a:r>
              <a:t>3) 어떤 실행 계획이 나올지 예측할 수 있어야 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10199" r="0" b="10199"/>
          <a:stretch>
            <a:fillRect/>
          </a:stretch>
        </p:blipFill>
        <p:spPr>
          <a:xfrm>
            <a:off x="3524163" y="1270000"/>
            <a:ext cx="17862361" cy="10663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7753" t="0" r="7753" b="0"/>
          <a:stretch>
            <a:fillRect/>
          </a:stretch>
        </p:blipFill>
        <p:spPr>
          <a:xfrm>
            <a:off x="6538510" y="1104899"/>
            <a:ext cx="12013612" cy="10663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158" name="Dingbat Check"/>
          <p:cNvSpPr/>
          <p:nvPr/>
        </p:nvSpPr>
        <p:spPr>
          <a:xfrm>
            <a:off x="4321261" y="145672"/>
            <a:ext cx="1016310" cy="96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9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319" t="0" r="319" b="0"/>
          <a:stretch>
            <a:fillRect/>
          </a:stretch>
        </p:blipFill>
        <p:spPr>
          <a:xfrm>
            <a:off x="8781340" y="450268"/>
            <a:ext cx="10922001" cy="12485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8351" y="5081539"/>
            <a:ext cx="2008346" cy="165101"/>
          </a:xfrm>
          <a:prstGeom prst="rect">
            <a:avLst/>
          </a:prstGeom>
        </p:spPr>
      </p:pic>
      <p:pic>
        <p:nvPicPr>
          <p:cNvPr id="16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1808" y="8242697"/>
            <a:ext cx="2008346" cy="165101"/>
          </a:xfrm>
          <a:prstGeom prst="rect">
            <a:avLst/>
          </a:prstGeom>
        </p:spPr>
      </p:pic>
      <p:pic>
        <p:nvPicPr>
          <p:cNvPr id="16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1808" y="9100553"/>
            <a:ext cx="2008346" cy="165101"/>
          </a:xfrm>
          <a:prstGeom prst="rect">
            <a:avLst/>
          </a:prstGeom>
        </p:spPr>
      </p:pic>
      <p:pic>
        <p:nvPicPr>
          <p:cNvPr id="16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9501" y="7389340"/>
            <a:ext cx="2008346" cy="165101"/>
          </a:xfrm>
          <a:prstGeom prst="rect">
            <a:avLst/>
          </a:prstGeom>
        </p:spPr>
      </p:pic>
      <p:pic>
        <p:nvPicPr>
          <p:cNvPr id="16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9501" y="8242697"/>
            <a:ext cx="2008346" cy="165101"/>
          </a:xfrm>
          <a:prstGeom prst="rect">
            <a:avLst/>
          </a:prstGeom>
        </p:spPr>
      </p:pic>
      <p:pic>
        <p:nvPicPr>
          <p:cNvPr id="17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8351" y="8242697"/>
            <a:ext cx="2008346" cy="165101"/>
          </a:xfrm>
          <a:prstGeom prst="rect">
            <a:avLst/>
          </a:prstGeom>
        </p:spPr>
      </p:pic>
      <p:sp>
        <p:nvSpPr>
          <p:cNvPr id="172" name="전달된 SQL 구문은 중간에서 어떤 처리 과정을 거칠까"/>
          <p:cNvSpPr/>
          <p:nvPr/>
        </p:nvSpPr>
        <p:spPr>
          <a:xfrm>
            <a:off x="3994876" y="6057899"/>
            <a:ext cx="3520099" cy="16002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전달된 SQL 구문은 중간에서 어떤 처리 과정을 거칠까</a:t>
            </a:r>
          </a:p>
        </p:txBody>
      </p:sp>
      <p:sp>
        <p:nvSpPr>
          <p:cNvPr id="180" name="Connection Line"/>
          <p:cNvSpPr/>
          <p:nvPr/>
        </p:nvSpPr>
        <p:spPr>
          <a:xfrm>
            <a:off x="7998723" y="4823678"/>
            <a:ext cx="546541" cy="4650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fill="norm" stroke="1" extrusionOk="0">
                <a:moveTo>
                  <a:pt x="16201" y="21600"/>
                </a:moveTo>
                <a:cubicBezTo>
                  <a:pt x="-5247" y="14411"/>
                  <a:pt x="-5399" y="7211"/>
                  <a:pt x="1574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74" name="SQL 구문 분석…"/>
          <p:cNvSpPr/>
          <p:nvPr/>
        </p:nvSpPr>
        <p:spPr>
          <a:xfrm>
            <a:off x="19346910" y="4529089"/>
            <a:ext cx="3999722" cy="127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SQL 구문 분석</a:t>
            </a:r>
          </a:p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어떤 순서로 기억장치의 데이터에 접근할지 결정 (실행 계획) </a:t>
            </a:r>
          </a:p>
        </p:txBody>
      </p:sp>
      <p:sp>
        <p:nvSpPr>
          <p:cNvPr id="175" name="실행 계획에 기반을 둬서 데이터에 접근하는 방법"/>
          <p:cNvSpPr/>
          <p:nvPr/>
        </p:nvSpPr>
        <p:spPr>
          <a:xfrm>
            <a:off x="12018839" y="7378673"/>
            <a:ext cx="4447004" cy="49649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실행 계획에 기반을 둬서 데이터에 접근하는 방법</a:t>
            </a:r>
          </a:p>
        </p:txBody>
      </p:sp>
      <p:sp>
        <p:nvSpPr>
          <p:cNvPr id="176" name="⭐️ 계획 세우고 실행함 !"/>
          <p:cNvSpPr txBox="1"/>
          <p:nvPr/>
        </p:nvSpPr>
        <p:spPr>
          <a:xfrm>
            <a:off x="19824955" y="3787852"/>
            <a:ext cx="30436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⭐️ 계획 세우고 실행함 ! </a:t>
            </a:r>
          </a:p>
        </p:txBody>
      </p:sp>
      <p:sp>
        <p:nvSpPr>
          <p:cNvPr id="177" name="버퍼 메모리 영역 확보"/>
          <p:cNvSpPr/>
          <p:nvPr/>
        </p:nvSpPr>
        <p:spPr>
          <a:xfrm>
            <a:off x="14825643" y="8239613"/>
            <a:ext cx="2106068" cy="49649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버퍼 메모리 영역 확보</a:t>
            </a:r>
          </a:p>
        </p:txBody>
      </p:sp>
      <p:sp>
        <p:nvSpPr>
          <p:cNvPr id="178" name="어디에, 어떻게"/>
          <p:cNvSpPr/>
          <p:nvPr/>
        </p:nvSpPr>
        <p:spPr>
          <a:xfrm>
            <a:off x="14825643" y="9252498"/>
            <a:ext cx="2106068" cy="49649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어디에, 어떻게</a:t>
            </a:r>
          </a:p>
        </p:txBody>
      </p:sp>
      <p:sp>
        <p:nvSpPr>
          <p:cNvPr id="179" name="ACID…"/>
          <p:cNvSpPr txBox="1"/>
          <p:nvPr/>
        </p:nvSpPr>
        <p:spPr>
          <a:xfrm>
            <a:off x="215346" y="11661437"/>
            <a:ext cx="5871769" cy="164318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ACID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- 트랜잭션에서 지켜야할 4가지 원칙</a:t>
            </a:r>
            <a:br/>
            <a:r>
              <a:t>-&gt; 원자성, 일관성, 고립성, 지속성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184" name="공짜 밥은 존재할까?…"/>
          <p:cNvSpPr txBox="1"/>
          <p:nvPr/>
        </p:nvSpPr>
        <p:spPr>
          <a:xfrm>
            <a:off x="7601659" y="3607096"/>
            <a:ext cx="15049846" cy="687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공짜 밥은 존재할까?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DBMS와 기억장치의 관계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메모리 위에 있는 2개의 버퍼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메모리의 성질이 초래하는 트레이드 오프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시스템 특성에 따른 트레이드 오프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추가적인 메모리 영역 ‘워킹 메모리’</a:t>
            </a:r>
          </a:p>
        </p:txBody>
      </p:sp>
      <p:sp>
        <p:nvSpPr>
          <p:cNvPr id="185" name="Dingbat Check"/>
          <p:cNvSpPr/>
          <p:nvPr/>
        </p:nvSpPr>
        <p:spPr>
          <a:xfrm>
            <a:off x="3147463" y="721498"/>
            <a:ext cx="1016309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189" name="Dingbat Check"/>
          <p:cNvSpPr/>
          <p:nvPr/>
        </p:nvSpPr>
        <p:spPr>
          <a:xfrm>
            <a:off x="3147463" y="721498"/>
            <a:ext cx="1016309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0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1427" r="0" b="1427"/>
          <a:stretch>
            <a:fillRect/>
          </a:stretch>
        </p:blipFill>
        <p:spPr>
          <a:xfrm>
            <a:off x="526773" y="2557155"/>
            <a:ext cx="12290451" cy="646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Dingbat Check"/>
          <p:cNvSpPr/>
          <p:nvPr/>
        </p:nvSpPr>
        <p:spPr>
          <a:xfrm>
            <a:off x="4968525" y="6569874"/>
            <a:ext cx="1016310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버퍼는 성능에 굉장히 중요한 영향을 미침"/>
          <p:cNvSpPr/>
          <p:nvPr/>
        </p:nvSpPr>
        <p:spPr>
          <a:xfrm>
            <a:off x="1037108" y="9753731"/>
            <a:ext cx="10722245" cy="1270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버퍼는 성능에 굉장히 중요한 영향을 미침</a:t>
            </a:r>
          </a:p>
        </p:txBody>
      </p:sp>
      <p:sp>
        <p:nvSpPr>
          <p:cNvPr id="193" name="메모리는 한정된 희소자원, 데이터는 too much……"/>
          <p:cNvSpPr/>
          <p:nvPr/>
        </p:nvSpPr>
        <p:spPr>
          <a:xfrm>
            <a:off x="1037108" y="11314912"/>
            <a:ext cx="10722245" cy="157141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메모리는 한정된 희소자원, 데이터는 too much…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-&gt; 데이터를 버퍼에 어떠한 식으로 확보할 것인가</a:t>
            </a:r>
          </a:p>
        </p:txBody>
      </p:sp>
      <p:pic>
        <p:nvPicPr>
          <p:cNvPr id="194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rcRect l="390" t="0" r="390" b="0"/>
          <a:stretch>
            <a:fillRect/>
          </a:stretch>
        </p:blipFill>
        <p:spPr>
          <a:xfrm>
            <a:off x="11811085" y="3060938"/>
            <a:ext cx="12764627" cy="6909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8231" y="5000180"/>
            <a:ext cx="2008346" cy="165101"/>
          </a:xfrm>
          <a:prstGeom prst="rect">
            <a:avLst/>
          </a:prstGeom>
        </p:spPr>
      </p:pic>
      <p:pic>
        <p:nvPicPr>
          <p:cNvPr id="19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89225" y="7209011"/>
            <a:ext cx="2008346" cy="165101"/>
          </a:xfrm>
          <a:prstGeom prst="rect">
            <a:avLst/>
          </a:prstGeom>
        </p:spPr>
      </p:pic>
      <p:pic>
        <p:nvPicPr>
          <p:cNvPr id="19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89225" y="9417842"/>
            <a:ext cx="2008346" cy="165101"/>
          </a:xfrm>
          <a:prstGeom prst="rect">
            <a:avLst/>
          </a:prstGeom>
        </p:spPr>
      </p:pic>
      <p:sp>
        <p:nvSpPr>
          <p:cNvPr id="201" name="공짜 밥은 없다."/>
          <p:cNvSpPr/>
          <p:nvPr/>
        </p:nvSpPr>
        <p:spPr>
          <a:xfrm>
            <a:off x="12332149" y="9774570"/>
            <a:ext cx="10722245" cy="1270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공짜 밥은 없다.</a:t>
            </a:r>
          </a:p>
        </p:txBody>
      </p:sp>
      <p:sp>
        <p:nvSpPr>
          <p:cNvPr id="202" name="사진 출처 : https://taejin0527.github.io/[object%20Object]/CS-OS-20190212-os-overview-2/"/>
          <p:cNvSpPr txBox="1"/>
          <p:nvPr/>
        </p:nvSpPr>
        <p:spPr>
          <a:xfrm>
            <a:off x="11711202" y="12922531"/>
            <a:ext cx="12522404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사진 출처 : https://taejin0527.github.io/[object%20Object]/CS-OS-20190212-os-overview-2/</a:t>
            </a:r>
          </a:p>
        </p:txBody>
      </p:sp>
      <p:sp>
        <p:nvSpPr>
          <p:cNvPr id="203" name="버퍼/캐시 = 성능 향상을 목적으로 데이터를 저장하는 ‘메모리’ 사용자 저장소 사이에서 SQL 구문의 디스크 접근을 줄여주는 역할"/>
          <p:cNvSpPr txBox="1"/>
          <p:nvPr/>
        </p:nvSpPr>
        <p:spPr>
          <a:xfrm>
            <a:off x="10302571" y="763027"/>
            <a:ext cx="8371638" cy="88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⭐️"/>
            </a:pPr>
            <a:r>
              <a:t>버퍼/캐시 = 성능 향상을 목적으로 데이터를 저장하는 ‘메모리’</a:t>
            </a:r>
            <a:br/>
            <a:r>
              <a:t>사용자 저장소 사이에서 SQL 구문의 디스크 접근을 줄여주는 역할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07" name="Dingbat Check"/>
          <p:cNvSpPr/>
          <p:nvPr/>
        </p:nvSpPr>
        <p:spPr>
          <a:xfrm>
            <a:off x="3147463" y="721498"/>
            <a:ext cx="1016309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Q. 메모리 위에 있는 2개의 버퍼…"/>
          <p:cNvSpPr txBox="1"/>
          <p:nvPr/>
        </p:nvSpPr>
        <p:spPr>
          <a:xfrm>
            <a:off x="4597280" y="5203185"/>
            <a:ext cx="16341091" cy="330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/>
            </a:pPr>
            <a:r>
              <a:t>Q. 메모리 위에 있는 2개의 버퍼 </a:t>
            </a:r>
          </a:p>
          <a:p>
            <a:pPr>
              <a:defRPr sz="10000"/>
            </a:pPr>
            <a:r>
              <a:t>+ 추가적인 메모리 영역은?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12" name="Dingbat Check"/>
          <p:cNvSpPr/>
          <p:nvPr/>
        </p:nvSpPr>
        <p:spPr>
          <a:xfrm>
            <a:off x="3147463" y="721498"/>
            <a:ext cx="1016309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Q. 메모리 위에 있는 2개의 버퍼…"/>
          <p:cNvSpPr txBox="1"/>
          <p:nvPr/>
        </p:nvSpPr>
        <p:spPr>
          <a:xfrm>
            <a:off x="12269899" y="209575"/>
            <a:ext cx="4982338" cy="107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Q. 메모리 위에 있는 2개의 버퍼 </a:t>
            </a:r>
          </a:p>
          <a:p>
            <a:pPr>
              <a:defRPr sz="3000"/>
            </a:pPr>
            <a:r>
              <a:t>+ 추가적인 메모리 영역은?</a:t>
            </a:r>
          </a:p>
        </p:txBody>
      </p:sp>
      <p:sp>
        <p:nvSpPr>
          <p:cNvPr id="214" name="데이터 캐시"/>
          <p:cNvSpPr/>
          <p:nvPr/>
        </p:nvSpPr>
        <p:spPr>
          <a:xfrm>
            <a:off x="8744313" y="1546493"/>
            <a:ext cx="3246979" cy="127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데이터 캐시</a:t>
            </a:r>
          </a:p>
        </p:txBody>
      </p:sp>
      <p:sp>
        <p:nvSpPr>
          <p:cNvPr id="215" name="로그 버퍼"/>
          <p:cNvSpPr/>
          <p:nvPr/>
        </p:nvSpPr>
        <p:spPr>
          <a:xfrm>
            <a:off x="13356109" y="1546493"/>
            <a:ext cx="3246979" cy="127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로그 버퍼</a:t>
            </a:r>
          </a:p>
        </p:txBody>
      </p:sp>
      <p:sp>
        <p:nvSpPr>
          <p:cNvPr id="216" name="워킹 메모리"/>
          <p:cNvSpPr/>
          <p:nvPr/>
        </p:nvSpPr>
        <p:spPr>
          <a:xfrm>
            <a:off x="17967904" y="1546493"/>
            <a:ext cx="3246979" cy="127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워킹 메모리</a:t>
            </a:r>
          </a:p>
        </p:txBody>
      </p:sp>
      <p:sp>
        <p:nvSpPr>
          <p:cNvPr id="217" name="데이터 캐시에 비해…"/>
          <p:cNvSpPr txBox="1"/>
          <p:nvPr/>
        </p:nvSpPr>
        <p:spPr>
          <a:xfrm>
            <a:off x="13383653" y="2899902"/>
            <a:ext cx="3191890" cy="8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데이터 캐시에 비해 </a:t>
            </a:r>
          </a:p>
          <a:p>
            <a:pPr/>
            <a:r>
              <a:t>초기값이 매우 작음</a:t>
            </a:r>
          </a:p>
        </p:txBody>
      </p:sp>
      <p:sp>
        <p:nvSpPr>
          <p:cNvPr id="218" name="“디스크를 건드리는 자는 불행해진다.”…"/>
          <p:cNvSpPr txBox="1"/>
          <p:nvPr/>
        </p:nvSpPr>
        <p:spPr>
          <a:xfrm>
            <a:off x="3765911" y="4623411"/>
            <a:ext cx="5936233" cy="127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5750" indent="-285750" algn="l">
              <a:buSzPct val="123000"/>
              <a:buChar char="-"/>
            </a:pPr>
            <a:r>
              <a:t>“디스크를 건드리는 자는 불행해진다.”</a:t>
            </a:r>
          </a:p>
          <a:p>
            <a:pPr marL="285750" indent="-285750" algn="l">
              <a:buSzPct val="123000"/>
              <a:buChar char="-"/>
            </a:pPr>
            <a:r>
              <a:t>디스크에 있는 데이터 일부를 메모리에 유지하기 위해 사용하는 메모리 영역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9253697" y="3815807"/>
            <a:ext cx="649881" cy="64988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Line"/>
          <p:cNvSpPr/>
          <p:nvPr/>
        </p:nvSpPr>
        <p:spPr>
          <a:xfrm flipV="1">
            <a:off x="12568082" y="3916754"/>
            <a:ext cx="2411517" cy="24115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갱신 처리 (INSERT, DELETE, UPDATE, MERGE)와 관련…"/>
          <p:cNvSpPr txBox="1"/>
          <p:nvPr/>
        </p:nvSpPr>
        <p:spPr>
          <a:xfrm>
            <a:off x="8010376" y="6629704"/>
            <a:ext cx="7826958" cy="20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5750" indent="-285750" algn="l">
              <a:buSzPct val="123000"/>
              <a:buChar char="-"/>
            </a:pPr>
            <a:r>
              <a:t>갱신 처리 (INSERT, DELETE, UPDATE, MERGE)와 관련</a:t>
            </a:r>
          </a:p>
          <a:p>
            <a:pPr marL="285750" indent="-285750" algn="l">
              <a:buSzPct val="123000"/>
              <a:buChar char="-"/>
            </a:pPr>
            <a:r>
              <a:t>갱신과 관련된 구문을 사용자로부터 받으면 바로 저장소의 데이터를 변경하지 않음</a:t>
            </a:r>
            <a:br/>
            <a:r>
              <a:t>-&gt; 일단 ‘로그 버퍼’ 위에 변경 정보를 보내고 이후 디스크에 변경을 수행</a:t>
            </a:r>
          </a:p>
        </p:txBody>
      </p:sp>
      <p:pic>
        <p:nvPicPr>
          <p:cNvPr id="222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5063" t="0" r="5063" b="0"/>
          <a:stretch>
            <a:fillRect/>
          </a:stretch>
        </p:blipFill>
        <p:spPr>
          <a:xfrm>
            <a:off x="9365828" y="8837085"/>
            <a:ext cx="4022517" cy="228676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사진 출처 : https://icksw.tistory.com/151"/>
          <p:cNvSpPr txBox="1"/>
          <p:nvPr/>
        </p:nvSpPr>
        <p:spPr>
          <a:xfrm>
            <a:off x="18550920" y="13121856"/>
            <a:ext cx="5442815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사진 출처 : </a:t>
            </a:r>
            <a:r>
              <a:rPr u="sng">
                <a:hlinkClick r:id="rId3" invalidUrl="" action="" tgtFrame="" tooltip="" history="1" highlightClick="0" endSnd="0"/>
              </a:rPr>
              <a:t>https://icksw.tistory.com/151</a:t>
            </a:r>
          </a:p>
        </p:txBody>
      </p:sp>
      <p:sp>
        <p:nvSpPr>
          <p:cNvPr id="224" name="SQL 구문 실행 시점과 저장소에 갱신하는 시점에 차이 존재 (비동기 처리)…"/>
          <p:cNvSpPr txBox="1"/>
          <p:nvPr/>
        </p:nvSpPr>
        <p:spPr>
          <a:xfrm>
            <a:off x="7857725" y="12245365"/>
            <a:ext cx="7826958" cy="127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5750" indent="-285750" algn="l">
              <a:buSzPct val="123000"/>
              <a:buChar char="-"/>
            </a:pPr>
            <a:r>
              <a:t>SQL 구문 실행 시점과 저장소에 갱신하는 시점에 차이 존재</a:t>
            </a:r>
            <a:br/>
            <a:r>
              <a:t>(비동기 처리)</a:t>
            </a:r>
          </a:p>
          <a:p>
            <a:pPr marL="285750" indent="-285750" algn="l">
              <a:buSzPct val="123000"/>
              <a:buChar char="-"/>
            </a:pPr>
            <a:r>
              <a:t>“끝났다” 하고 내부적으로 계속 처리</a:t>
            </a:r>
          </a:p>
        </p:txBody>
      </p:sp>
      <p:sp>
        <p:nvSpPr>
          <p:cNvPr id="225" name="Q."/>
          <p:cNvSpPr txBox="1"/>
          <p:nvPr/>
        </p:nvSpPr>
        <p:spPr>
          <a:xfrm>
            <a:off x="13127173" y="3067187"/>
            <a:ext cx="50977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Q.</a:t>
            </a:r>
          </a:p>
        </p:txBody>
      </p:sp>
      <p:sp>
        <p:nvSpPr>
          <p:cNvPr id="226" name="Line"/>
          <p:cNvSpPr/>
          <p:nvPr/>
        </p:nvSpPr>
        <p:spPr>
          <a:xfrm flipH="1" flipV="1">
            <a:off x="19549954" y="3876962"/>
            <a:ext cx="1005213" cy="46503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7" name="정렬, 해시 관련 처리가 필요할 때 사용 되는 ‘임시 영역’…"/>
          <p:cNvSpPr txBox="1"/>
          <p:nvPr/>
        </p:nvSpPr>
        <p:spPr>
          <a:xfrm>
            <a:off x="19927440" y="4836451"/>
            <a:ext cx="4307725" cy="167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5750" indent="-285750" algn="l">
              <a:buSzPct val="123000"/>
              <a:buChar char="-"/>
            </a:pPr>
            <a:r>
              <a:t>정렬, 해시 관련 처리가 필요할 때 사용 되는 ‘임시 영역’</a:t>
            </a:r>
          </a:p>
          <a:p>
            <a:pPr marL="285750" indent="-285750" algn="l">
              <a:buSzPct val="123000"/>
              <a:buChar char="-"/>
            </a:pPr>
            <a:r>
              <a:t>메모리가 부족한 경우 저장소(디스크)를 사용하므로 성능과 연관</a:t>
            </a:r>
          </a:p>
        </p:txBody>
      </p:sp>
      <p:grpSp>
        <p:nvGrpSpPr>
          <p:cNvPr id="230" name="Image Gallery"/>
          <p:cNvGrpSpPr/>
          <p:nvPr/>
        </p:nvGrpSpPr>
        <p:grpSpPr>
          <a:xfrm>
            <a:off x="17533766" y="7569274"/>
            <a:ext cx="7152681" cy="3524106"/>
            <a:chOff x="0" y="0"/>
            <a:chExt cx="7152680" cy="3524105"/>
          </a:xfrm>
        </p:grpSpPr>
        <p:pic>
          <p:nvPicPr>
            <p:cNvPr id="228" name="Screen Shot 2022-04-10 at 8.24.37 PM.png" descr="Screen Shot 2022-04-10 at 8.24.3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8" t="0" r="178" b="0"/>
            <a:stretch>
              <a:fillRect/>
            </a:stretch>
          </p:blipFill>
          <p:spPr>
            <a:xfrm>
              <a:off x="0" y="0"/>
              <a:ext cx="7152681" cy="290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Swap 처리"/>
            <p:cNvSpPr/>
            <p:nvPr/>
          </p:nvSpPr>
          <p:spPr>
            <a:xfrm>
              <a:off x="0" y="2985421"/>
              <a:ext cx="7152681" cy="538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Swap 처리</a:t>
              </a:r>
            </a:p>
          </p:txBody>
        </p:sp>
      </p:grpSp>
      <p:sp>
        <p:nvSpPr>
          <p:cNvPr id="231" name="캐시 무효화"/>
          <p:cNvSpPr txBox="1"/>
          <p:nvPr/>
        </p:nvSpPr>
        <p:spPr>
          <a:xfrm>
            <a:off x="21040680" y="11840311"/>
            <a:ext cx="319189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캐시 무효화</a:t>
            </a:r>
          </a:p>
        </p:txBody>
      </p:sp>
      <p:sp>
        <p:nvSpPr>
          <p:cNvPr id="232" name="cf)"/>
          <p:cNvSpPr txBox="1"/>
          <p:nvPr/>
        </p:nvSpPr>
        <p:spPr>
          <a:xfrm>
            <a:off x="20773913" y="11809424"/>
            <a:ext cx="53035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cf)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2152" r="0" b="2152"/>
          <a:stretch>
            <a:fillRect/>
          </a:stretch>
        </p:blipFill>
        <p:spPr>
          <a:xfrm>
            <a:off x="3582818" y="344463"/>
            <a:ext cx="18224501" cy="891040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사진 출처 :https://o2sunn.tistory.com/20"/>
          <p:cNvSpPr txBox="1"/>
          <p:nvPr/>
        </p:nvSpPr>
        <p:spPr>
          <a:xfrm>
            <a:off x="18553511" y="13121856"/>
            <a:ext cx="5437633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사진 출처 :https://o2sunn.tistory.com/20</a:t>
            </a:r>
          </a:p>
        </p:txBody>
      </p:sp>
      <p:sp>
        <p:nvSpPr>
          <p:cNvPr id="236" name="데이터 변경은  캐시 위에서 이루어짐"/>
          <p:cNvSpPr txBox="1"/>
          <p:nvPr/>
        </p:nvSpPr>
        <p:spPr>
          <a:xfrm>
            <a:off x="720291" y="1075727"/>
            <a:ext cx="2656638" cy="8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데이터 변경은 </a:t>
            </a:r>
            <a:br/>
            <a:r>
              <a:t>캐시 위에서 이루어짐</a:t>
            </a:r>
          </a:p>
        </p:txBody>
      </p:sp>
      <p:sp>
        <p:nvSpPr>
          <p:cNvPr id="237" name="이때 redo log(변경 이력 데이터) 라고 불리는 로그 데이터가 생김 - 이 시점에서 데이터가 변경됨"/>
          <p:cNvSpPr txBox="1"/>
          <p:nvPr/>
        </p:nvSpPr>
        <p:spPr>
          <a:xfrm>
            <a:off x="40130" y="2334146"/>
            <a:ext cx="4016960" cy="127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이때 redo log(변경 이력 데이터)</a:t>
            </a:r>
            <a:br/>
            <a:r>
              <a:t>라고 불리는 로그 데이터가 생김</a:t>
            </a:r>
            <a:br/>
            <a:r>
              <a:t>- 이 시점에서 데이터가 변경됨</a:t>
            </a:r>
          </a:p>
        </p:txBody>
      </p:sp>
      <p:sp>
        <p:nvSpPr>
          <p:cNvPr id="238" name="- 리두 로그와 언두를 서버 프로세스가 생성 - 캐시 위의 블록 데이터를 변경"/>
          <p:cNvSpPr txBox="1"/>
          <p:nvPr/>
        </p:nvSpPr>
        <p:spPr>
          <a:xfrm>
            <a:off x="2376618" y="9219991"/>
            <a:ext cx="5223358" cy="8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리두 로그와 언두를 서버 프로세스가 생성</a:t>
            </a:r>
            <a:br/>
            <a:r>
              <a:t>- 캐시 위의 블록 데이터를 변경</a:t>
            </a:r>
          </a:p>
        </p:txBody>
      </p:sp>
      <p:sp>
        <p:nvSpPr>
          <p:cNvPr id="239" name="리두 로그 아키텍처 - 리두 로그용 버퍼가 공유 메모리에 존재"/>
          <p:cNvSpPr txBox="1"/>
          <p:nvPr/>
        </p:nvSpPr>
        <p:spPr>
          <a:xfrm>
            <a:off x="13604160" y="51076"/>
            <a:ext cx="4959707" cy="8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리두 로그 아키텍처</a:t>
            </a:r>
            <a:br/>
            <a:r>
              <a:t>- 리두 로그용 버퍼가 공유 메모리에 존재</a:t>
            </a:r>
          </a:p>
        </p:txBody>
      </p:sp>
      <p:sp>
        <p:nvSpPr>
          <p:cNvPr id="240" name="개수가 한정되어 있어 계속 보관은 못함…"/>
          <p:cNvSpPr txBox="1"/>
          <p:nvPr/>
        </p:nvSpPr>
        <p:spPr>
          <a:xfrm>
            <a:off x="18894125" y="97285"/>
            <a:ext cx="4756405" cy="127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개수가 한정되어 있어 계속 보관은 못함</a:t>
            </a:r>
          </a:p>
          <a:p>
            <a:pPr lvl="1"/>
            <a:r>
              <a:t>-&gt; 오랫동안 보관하기 위해 </a:t>
            </a:r>
            <a:br/>
            <a:r>
              <a:t>‘아카이브 리두 로그 파일’ 존재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44" name="권한 이양의 좌악…"/>
          <p:cNvSpPr txBox="1"/>
          <p:nvPr/>
        </p:nvSpPr>
        <p:spPr>
          <a:xfrm>
            <a:off x="7601659" y="4736143"/>
            <a:ext cx="16281348" cy="461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권한 이양의 좌악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데이터에 접근하는 방법은 어떻게 결정할까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옵티마이저와 통계 정보</a:t>
            </a:r>
          </a:p>
          <a:p>
            <a:pPr marL="740833" indent="-740833" algn="l" defTabSz="457200">
              <a:buSzPct val="100000"/>
              <a:buAutoNum type="arabicPeriod" startAt="1"/>
              <a:defRPr sz="7000">
                <a:solidFill>
                  <a:schemeClr val="accent6">
                    <a:lumOff val="161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최적의 실행 계획이 작성되게 하려면</a:t>
            </a:r>
          </a:p>
        </p:txBody>
      </p:sp>
      <p:sp>
        <p:nvSpPr>
          <p:cNvPr id="245" name="Dingbat Check"/>
          <p:cNvSpPr/>
          <p:nvPr/>
        </p:nvSpPr>
        <p:spPr>
          <a:xfrm>
            <a:off x="4011201" y="1075852"/>
            <a:ext cx="1016310" cy="96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261959" y="261959"/>
            <a:ext cx="6296622" cy="31244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1. DBMS 아키텍처 개요…"/>
          <p:cNvSpPr txBox="1"/>
          <p:nvPr/>
        </p:nvSpPr>
        <p:spPr>
          <a:xfrm>
            <a:off x="476163" y="563703"/>
            <a:ext cx="5350135" cy="252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DBMS 아키텍처 개요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 DBMS 버퍼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 DBMS와 실행 계획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실행 계획이 SQL 성능을 결정 </a:t>
            </a:r>
          </a:p>
          <a:p>
            <a:pPr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실행 계획의 중요성</a:t>
            </a:r>
          </a:p>
        </p:txBody>
      </p:sp>
      <p:sp>
        <p:nvSpPr>
          <p:cNvPr id="249" name="Dingbat Check"/>
          <p:cNvSpPr/>
          <p:nvPr/>
        </p:nvSpPr>
        <p:spPr>
          <a:xfrm>
            <a:off x="4011202" y="1075852"/>
            <a:ext cx="1016309" cy="9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0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5242" r="0" b="5242"/>
          <a:stretch>
            <a:fillRect/>
          </a:stretch>
        </p:blipFill>
        <p:spPr>
          <a:xfrm>
            <a:off x="16760625" y="660218"/>
            <a:ext cx="8100404" cy="199775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DB에서 데이터 접근 절차를 결정하는 모듈   = 쿼리 평가 엔진"/>
          <p:cNvSpPr txBox="1"/>
          <p:nvPr/>
        </p:nvSpPr>
        <p:spPr>
          <a:xfrm>
            <a:off x="10302571" y="763027"/>
            <a:ext cx="5939029" cy="88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⭐️"/>
            </a:pPr>
            <a:r>
              <a:t> RDB에서 데이터 접근 절차를 결정하는 모듈 </a:t>
            </a:r>
            <a:br/>
            <a:r>
              <a:t> = 쿼리 평가 엔진</a:t>
            </a:r>
          </a:p>
        </p:txBody>
      </p:sp>
      <p:pic>
        <p:nvPicPr>
          <p:cNvPr id="252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rcRect l="0" t="2651" r="0" b="2651"/>
          <a:stretch>
            <a:fillRect/>
          </a:stretch>
        </p:blipFill>
        <p:spPr>
          <a:xfrm>
            <a:off x="7148791" y="4068066"/>
            <a:ext cx="12556650" cy="699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6356" y="7119076"/>
            <a:ext cx="2008346" cy="165101"/>
          </a:xfrm>
          <a:prstGeom prst="rect">
            <a:avLst/>
          </a:prstGeom>
        </p:spPr>
      </p:pic>
      <p:pic>
        <p:nvPicPr>
          <p:cNvPr id="25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6356" y="5518599"/>
            <a:ext cx="2008346" cy="165101"/>
          </a:xfrm>
          <a:prstGeom prst="rect">
            <a:avLst/>
          </a:prstGeom>
        </p:spPr>
      </p:pic>
      <p:pic>
        <p:nvPicPr>
          <p:cNvPr id="25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5726" y="8752081"/>
            <a:ext cx="2008346" cy="165101"/>
          </a:xfrm>
          <a:prstGeom prst="rect">
            <a:avLst/>
          </a:prstGeom>
        </p:spPr>
      </p:pic>
      <p:pic>
        <p:nvPicPr>
          <p:cNvPr id="25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6356" y="10938765"/>
            <a:ext cx="2008346" cy="165101"/>
          </a:xfrm>
          <a:prstGeom prst="rect">
            <a:avLst/>
          </a:prstGeom>
        </p:spPr>
      </p:pic>
      <p:sp>
        <p:nvSpPr>
          <p:cNvPr id="261" name="실행 계획 최적화"/>
          <p:cNvSpPr/>
          <p:nvPr/>
        </p:nvSpPr>
        <p:spPr>
          <a:xfrm>
            <a:off x="10918359" y="7316595"/>
            <a:ext cx="2104339" cy="496494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실행 계획 최적화</a:t>
            </a:r>
          </a:p>
        </p:txBody>
      </p:sp>
      <p:sp>
        <p:nvSpPr>
          <p:cNvPr id="262" name="파스 (구문 분석)…"/>
          <p:cNvSpPr/>
          <p:nvPr/>
        </p:nvSpPr>
        <p:spPr>
          <a:xfrm>
            <a:off x="14815008" y="4728414"/>
            <a:ext cx="4546567" cy="1270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파스 (구문 분석)</a:t>
            </a:r>
          </a:p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구문을 올바른지 검사 (유효성 검사)</a:t>
            </a:r>
          </a:p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SQL 구문을 정형적인 형식으로 변환 (깔끔!)</a:t>
            </a:r>
          </a:p>
        </p:txBody>
      </p:sp>
      <p:sp>
        <p:nvSpPr>
          <p:cNvPr id="263" name="옵티마이저가 실행 계획을 세우는데 중요한 정보를 제공…"/>
          <p:cNvSpPr/>
          <p:nvPr/>
        </p:nvSpPr>
        <p:spPr>
          <a:xfrm>
            <a:off x="18456612" y="7690247"/>
            <a:ext cx="3999722" cy="171026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옵티마이저가 실행 계획을 세우는데 중요한 정보를 제공</a:t>
            </a:r>
          </a:p>
          <a:p>
            <a:pPr marL="190500" indent="-190500" algn="l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올바른 통계 정보가 모이는 것이 중요, 갱신 시점 검토 필요. </a:t>
            </a:r>
          </a:p>
        </p:txBody>
      </p:sp>
      <p:sp>
        <p:nvSpPr>
          <p:cNvPr id="264" name="*카탈로그*…"/>
          <p:cNvSpPr/>
          <p:nvPr/>
        </p:nvSpPr>
        <p:spPr>
          <a:xfrm>
            <a:off x="15917730" y="9081098"/>
            <a:ext cx="2104338" cy="2111938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*카탈로그*</a:t>
            </a:r>
          </a:p>
          <a:p>
            <a:pPr marL="214312" indent="-214312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DBMS 내부 정보를 모아놓은 테이블</a:t>
            </a:r>
          </a:p>
          <a:p>
            <a:pPr marL="214312" indent="-214312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테이블, 인텍스 통계 정보 저장</a:t>
            </a:r>
          </a:p>
          <a:p>
            <a:pPr marL="214312" indent="-214312" defTabSz="825500">
              <a:buSzPct val="123000"/>
              <a:buChar char="-"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= 통계 정보</a:t>
            </a:r>
          </a:p>
        </p:txBody>
      </p:sp>
      <p:sp>
        <p:nvSpPr>
          <p:cNvPr id="265" name="최적의 실행 결과 선택"/>
          <p:cNvSpPr/>
          <p:nvPr/>
        </p:nvSpPr>
        <p:spPr>
          <a:xfrm>
            <a:off x="10918359" y="11275050"/>
            <a:ext cx="2104339" cy="496495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최적의 실행 결과 선택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